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10"/>
  </p:notesMasterIdLst>
  <p:sldIdLst>
    <p:sldId id="256" r:id="rId2"/>
    <p:sldId id="257" r:id="rId3"/>
    <p:sldId id="280" r:id="rId4"/>
    <p:sldId id="279" r:id="rId5"/>
    <p:sldId id="281" r:id="rId6"/>
    <p:sldId id="278" r:id="rId7"/>
    <p:sldId id="265" r:id="rId8"/>
    <p:sldId id="261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73BE"/>
    <a:srgbClr val="425CB3"/>
    <a:srgbClr val="7222A1"/>
    <a:srgbClr val="B13C62"/>
    <a:srgbClr val="53C0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6370" autoAdjust="0"/>
  </p:normalViewPr>
  <p:slideViewPr>
    <p:cSldViewPr snapToGrid="0" snapToObjects="1">
      <p:cViewPr varScale="1">
        <p:scale>
          <a:sx n="110" d="100"/>
          <a:sy n="110" d="100"/>
        </p:scale>
        <p:origin x="1626" y="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EB5088-F453-4D7D-AA77-FD9840233D5C}" type="datetimeFigureOut">
              <a:rPr lang="en-US" smtClean="0"/>
              <a:t>11/16/2016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736905-85AC-40D4-8567-9D088B0E6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516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652" y="4331096"/>
            <a:ext cx="8996470" cy="682556"/>
          </a:xfrm>
        </p:spPr>
        <p:txBody>
          <a:bodyPr anchor="b">
            <a:normAutofit/>
          </a:bodyPr>
          <a:lstStyle>
            <a:lvl1pPr>
              <a:defRPr sz="2800">
                <a:solidFill>
                  <a:srgbClr val="425CB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9015" y="5031409"/>
            <a:ext cx="6343650" cy="459580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dirty="0"/>
          </a:p>
        </p:txBody>
      </p:sp>
      <p:sp>
        <p:nvSpPr>
          <p:cNvPr id="17" name="TextBox 16"/>
          <p:cNvSpPr txBox="1"/>
          <p:nvPr userDrawn="1"/>
        </p:nvSpPr>
        <p:spPr>
          <a:xfrm>
            <a:off x="323582" y="6336262"/>
            <a:ext cx="485034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mikefrobbins.com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1408" y="67466"/>
            <a:ext cx="8997714" cy="4245873"/>
          </a:xfrm>
          <a:prstGeom prst="rect">
            <a:avLst/>
          </a:prstGeom>
        </p:spPr>
      </p:pic>
      <p:pic>
        <p:nvPicPr>
          <p:cNvPr id="2050" name="Picture 2" descr="C:\Users\mrobbins\AppData\Local\Temp\SNAGHTMLe5c2429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4996" y="5127230"/>
            <a:ext cx="2167871" cy="1609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134471"/>
            <a:ext cx="7556313" cy="995082"/>
          </a:xfrm>
        </p:spPr>
        <p:txBody>
          <a:bodyPr anchor="b" anchorCtr="0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498518" y="1129553"/>
            <a:ext cx="7558960" cy="774700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58750" y="228600"/>
            <a:ext cx="8826499" cy="5518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6083" y="1647296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6083" y="3018896"/>
            <a:ext cx="5638800" cy="1500187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58750" y="228600"/>
            <a:ext cx="8826499" cy="5518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6083" y="2337858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6083" y="3699933"/>
            <a:ext cx="5638800" cy="819150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205466" y="486943"/>
            <a:ext cx="8733065" cy="11849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100" dirty="0">
                <a:solidFill>
                  <a:schemeClr val="bg2"/>
                </a:solidFill>
              </a:rPr>
              <a:t>Start-Process ‘Demo’</a:t>
            </a:r>
          </a:p>
        </p:txBody>
      </p:sp>
    </p:spTree>
    <p:extLst>
      <p:ext uri="{BB962C8B-B14F-4D97-AF65-F5344CB8AC3E}">
        <p14:creationId xmlns:p14="http://schemas.microsoft.com/office/powerpoint/2010/main" val="2171847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9987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99878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3657600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99878" y="2070847"/>
            <a:ext cx="3657600" cy="32272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98475" y="1682750"/>
            <a:ext cx="7556500" cy="4678363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latin typeface="Consolas"/>
                <a:cs typeface="Consolas"/>
              </a:defRPr>
            </a:lvl1pPr>
            <a:lvl2pPr marL="228600" indent="0">
              <a:buNone/>
              <a:defRPr sz="1400">
                <a:latin typeface="Consolas"/>
                <a:cs typeface="Consolas"/>
              </a:defRPr>
            </a:lvl2pPr>
            <a:lvl3pPr marL="457200" indent="0">
              <a:buNone/>
              <a:defRPr sz="1400">
                <a:latin typeface="Consolas"/>
                <a:cs typeface="Consolas"/>
              </a:defRPr>
            </a:lvl3pPr>
            <a:lvl4pPr marL="685800" indent="0">
              <a:buNone/>
              <a:defRPr sz="1400">
                <a:latin typeface="Consolas"/>
                <a:cs typeface="Consolas"/>
              </a:defRPr>
            </a:lvl4pPr>
            <a:lvl5pPr marL="914400" indent="0">
              <a:buNone/>
              <a:defRPr sz="1400">
                <a:latin typeface="Consolas"/>
                <a:cs typeface="Consola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3594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556313" cy="111610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4" y="1981200"/>
            <a:ext cx="7556313" cy="4144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8" name="Rectangle 7"/>
          <p:cNvSpPr/>
          <p:nvPr userDrawn="1"/>
        </p:nvSpPr>
        <p:spPr>
          <a:xfrm>
            <a:off x="1" y="0"/>
            <a:ext cx="498474" cy="484094"/>
          </a:xfrm>
          <a:prstGeom prst="rect">
            <a:avLst/>
          </a:prstGeom>
          <a:solidFill>
            <a:srgbClr val="2473BE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498475" y="0"/>
            <a:ext cx="498474" cy="484094"/>
          </a:xfrm>
          <a:prstGeom prst="rect">
            <a:avLst/>
          </a:prstGeom>
          <a:solidFill>
            <a:srgbClr val="2473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1" y="484094"/>
            <a:ext cx="498474" cy="484094"/>
          </a:xfrm>
          <a:prstGeom prst="rect">
            <a:avLst/>
          </a:prstGeom>
          <a:solidFill>
            <a:srgbClr val="2473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1" y="968188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498474" y="484094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996949" y="0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 userDrawn="1"/>
        </p:nvSpPr>
        <p:spPr>
          <a:xfrm>
            <a:off x="498475" y="6423222"/>
            <a:ext cx="7556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http://mikefrobbins.com</a:t>
            </a:r>
          </a:p>
        </p:txBody>
      </p:sp>
      <p:pic>
        <p:nvPicPr>
          <p:cNvPr id="1028" name="Picture 4" descr="C:\Users\mrobbins\AppData\Local\Temp\SNAGHTMLe57a21c.PNG"/>
          <p:cNvPicPr>
            <a:picLocks noChangeAspect="1" noChangeArrowheads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0102" y="6093507"/>
            <a:ext cx="914400" cy="678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9" r:id="rId4"/>
    <p:sldLayoutId id="2147483705" r:id="rId5"/>
    <p:sldLayoutId id="2147483690" r:id="rId6"/>
    <p:sldLayoutId id="2147483691" r:id="rId7"/>
    <p:sldLayoutId id="2147483695" r:id="rId8"/>
    <p:sldLayoutId id="2147483706" r:id="rId9"/>
    <p:sldLayoutId id="2147483696" r:id="rId10"/>
  </p:sldLayoutIdLst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rgbClr val="425CB3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2000"/>
        </a:spcBef>
        <a:buClr>
          <a:schemeClr val="accent1"/>
        </a:buClr>
        <a:buSzPct val="75000"/>
        <a:buFont typeface="Wingdings" pitchFamily="2" charset="2"/>
        <a:buChar char="n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ester/Pester/wiki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mikefrobbins.com/2016/05/12/why-isnt-test-driven-development-more-widely-adopted-and-accepted-by-the-powershell-community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://social.technet.microsoft.com/wiki/contents/articles/19959.powershell-user-groups.aspx" TargetMode="External"/><Relationship Id="rId13" Type="http://schemas.openxmlformats.org/officeDocument/2006/relationships/hyperlink" Target="http://www.microsoftvirtualacademy.com/" TargetMode="External"/><Relationship Id="rId3" Type="http://schemas.openxmlformats.org/officeDocument/2006/relationships/hyperlink" Target="https://blogs.technet.microsoft.com/heyscriptingguy/tag/pester/" TargetMode="External"/><Relationship Id="rId7" Type="http://schemas.openxmlformats.org/officeDocument/2006/relationships/hyperlink" Target="http://powershell.org/wp/user-groups/" TargetMode="External"/><Relationship Id="rId12" Type="http://schemas.openxmlformats.org/officeDocument/2006/relationships/hyperlink" Target="http://sqlps.io/vote" TargetMode="External"/><Relationship Id="rId2" Type="http://schemas.openxmlformats.org/officeDocument/2006/relationships/hyperlink" Target="https://github.com/pester/Pester/wiki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powershellmagazine.com/tag/pester/" TargetMode="External"/><Relationship Id="rId11" Type="http://schemas.openxmlformats.org/officeDocument/2006/relationships/hyperlink" Target="http://slack.poshcode.org/" TargetMode="External"/><Relationship Id="rId5" Type="http://schemas.openxmlformats.org/officeDocument/2006/relationships/hyperlink" Target="https://www.youtube.com/user/powershellorg/videos" TargetMode="External"/><Relationship Id="rId10" Type="http://schemas.openxmlformats.org/officeDocument/2006/relationships/hyperlink" Target="http://mikefrobbins.com/" TargetMode="External"/><Relationship Id="rId4" Type="http://schemas.openxmlformats.org/officeDocument/2006/relationships/hyperlink" Target="http://powershell.org/" TargetMode="External"/><Relationship Id="rId9" Type="http://schemas.openxmlformats.org/officeDocument/2006/relationships/hyperlink" Target="https://twitter.com/PSPester" TargetMode="External"/><Relationship Id="rId14" Type="http://schemas.openxmlformats.org/officeDocument/2006/relationships/hyperlink" Target="http://powershell.sqlpass.org/" TargetMode="Externa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://www.sapien.com/books_training/Windows-PowerShell-4" TargetMode="External"/><Relationship Id="rId3" Type="http://schemas.openxmlformats.org/officeDocument/2006/relationships/hyperlink" Target="http://twitter.com/mikefrobbins" TargetMode="External"/><Relationship Id="rId7" Type="http://schemas.openxmlformats.org/officeDocument/2006/relationships/image" Target="../media/image8.png"/><Relationship Id="rId2" Type="http://schemas.openxmlformats.org/officeDocument/2006/relationships/hyperlink" Target="http://mikefrobbins.com/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://mspsug.com/" TargetMode="External"/><Relationship Id="rId11" Type="http://schemas.openxmlformats.org/officeDocument/2006/relationships/image" Target="../media/image10.png"/><Relationship Id="rId5" Type="http://schemas.openxmlformats.org/officeDocument/2006/relationships/hyperlink" Target="http://mikefrobbins.com/about/" TargetMode="External"/><Relationship Id="rId10" Type="http://schemas.openxmlformats.org/officeDocument/2006/relationships/hyperlink" Target="http://manning.com/hicks/" TargetMode="External"/><Relationship Id="rId4" Type="http://schemas.openxmlformats.org/officeDocument/2006/relationships/hyperlink" Target="http://www.linkedin.com/in/mikefrobbins" TargetMode="External"/><Relationship Id="rId9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652" y="4331096"/>
            <a:ext cx="8996471" cy="68255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Automate Operational Readiness and Validation Testing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653" y="5013652"/>
            <a:ext cx="8996470" cy="45958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of SQL Server with Powershell and Pester</a:t>
            </a:r>
          </a:p>
        </p:txBody>
      </p:sp>
    </p:spTree>
    <p:extLst>
      <p:ext uri="{BB962C8B-B14F-4D97-AF65-F5344CB8AC3E}">
        <p14:creationId xmlns:p14="http://schemas.microsoft.com/office/powerpoint/2010/main" val="1663054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Get-Help –Name ‘</a:t>
            </a:r>
            <a:r>
              <a:rPr lang="en-US" dirty="0" err="1"/>
              <a:t>about_Presenter</a:t>
            </a:r>
            <a:r>
              <a:rPr lang="en-US" dirty="0"/>
              <a:t>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3" y="1981200"/>
            <a:ext cx="7876405" cy="414496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Mike F Robbins</a:t>
            </a:r>
          </a:p>
          <a:p>
            <a:r>
              <a:rPr lang="en-US" dirty="0"/>
              <a:t>Microsoft MVP</a:t>
            </a:r>
          </a:p>
          <a:p>
            <a:r>
              <a:rPr lang="en-US" dirty="0"/>
              <a:t>SAPIEN Technologies MVP</a:t>
            </a:r>
          </a:p>
          <a:p>
            <a:r>
              <a:rPr lang="en-US" dirty="0"/>
              <a:t>Leader &amp; Co-Founder of Mississippi PowerShell User Group</a:t>
            </a:r>
          </a:p>
          <a:p>
            <a:r>
              <a:rPr lang="en-US" dirty="0"/>
              <a:t>Co-Author of Windows PowerShell TFM 4th Edition</a:t>
            </a:r>
          </a:p>
          <a:p>
            <a:r>
              <a:rPr lang="en-US" dirty="0"/>
              <a:t>Author of Chapter 6 in the PowerShell Deep Dives book</a:t>
            </a:r>
          </a:p>
          <a:p>
            <a:r>
              <a:rPr lang="en-US" dirty="0"/>
              <a:t>Winner of the Advanced Category in the 2013 Scripting Games</a:t>
            </a:r>
          </a:p>
          <a:p>
            <a:r>
              <a:rPr lang="en-US" dirty="0"/>
              <a:t>Learn more about me @ mikefrobbins.com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8585" y="1981200"/>
            <a:ext cx="826851" cy="1295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2418" y="1864422"/>
            <a:ext cx="893697" cy="1619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822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Pester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Unit Test Framework for PowerShell</a:t>
            </a:r>
          </a:p>
          <a:p>
            <a:r>
              <a:rPr lang="en-US" dirty="0"/>
              <a:t>Assertions</a:t>
            </a:r>
          </a:p>
          <a:p>
            <a:pPr lvl="1"/>
            <a:r>
              <a:rPr lang="en-US" dirty="0"/>
              <a:t>Should</a:t>
            </a:r>
          </a:p>
          <a:p>
            <a:r>
              <a:rPr lang="en-US" dirty="0"/>
              <a:t>Mocking</a:t>
            </a:r>
          </a:p>
          <a:p>
            <a:r>
              <a:rPr lang="en-US" dirty="0"/>
              <a:t>Isolated File Operations</a:t>
            </a:r>
          </a:p>
          <a:p>
            <a:pPr lvl="1"/>
            <a:r>
              <a:rPr lang="en-US" dirty="0" err="1"/>
              <a:t>TestDrive</a:t>
            </a:r>
            <a:endParaRPr lang="en-US" dirty="0"/>
          </a:p>
          <a:p>
            <a:r>
              <a:rPr lang="en-US" dirty="0"/>
              <a:t>Unit Testing within Modules</a:t>
            </a:r>
          </a:p>
          <a:p>
            <a:pPr lvl="1"/>
            <a:r>
              <a:rPr lang="en-US" dirty="0"/>
              <a:t>Public Functions</a:t>
            </a:r>
          </a:p>
          <a:p>
            <a:pPr lvl="1"/>
            <a:r>
              <a:rPr lang="en-US" dirty="0"/>
              <a:t>Private Functions</a:t>
            </a:r>
          </a:p>
        </p:txBody>
      </p:sp>
      <p:sp>
        <p:nvSpPr>
          <p:cNvPr id="4" name="Rectangle 3"/>
          <p:cNvSpPr/>
          <p:nvPr/>
        </p:nvSpPr>
        <p:spPr>
          <a:xfrm>
            <a:off x="2505151" y="6126163"/>
            <a:ext cx="3542958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/>
              <a:t>For more info about Pester, see: </a:t>
            </a:r>
            <a:r>
              <a:rPr lang="en-US" sz="800" dirty="0">
                <a:hlinkClick r:id="rId2"/>
              </a:rPr>
              <a:t>https://github.com/pester/Pester/wiki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903420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Test-Driven Development (TDD)</a:t>
            </a:r>
          </a:p>
        </p:txBody>
      </p:sp>
      <p:pic>
        <p:nvPicPr>
          <p:cNvPr id="1026" name="Picture 2" descr="http://mikefrobbins.com/wp-content/uploads/2016/05/tdd-workflow875x400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731" y="1919075"/>
            <a:ext cx="7556500" cy="345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742731" y="5675219"/>
            <a:ext cx="7408492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/>
              <a:t>Source: </a:t>
            </a:r>
            <a:r>
              <a:rPr lang="en-US" sz="800" dirty="0">
                <a:hlinkClick r:id="rId3"/>
              </a:rPr>
              <a:t>http://mikefrobbins.com/2016/05/12/why-isnt-test-driven-development-more-widely-adopted-and-accepted-by-the-powershell-community/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1959883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Operational Validation Testing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PowerShell</a:t>
            </a:r>
          </a:p>
          <a:p>
            <a:r>
              <a:rPr lang="en-US" dirty="0"/>
              <a:t>Pester</a:t>
            </a:r>
          </a:p>
          <a:p>
            <a:r>
              <a:rPr lang="en-US" dirty="0"/>
              <a:t>TSQL</a:t>
            </a:r>
          </a:p>
          <a:p>
            <a:r>
              <a:rPr lang="en-US" dirty="0"/>
              <a:t>WMI</a:t>
            </a:r>
          </a:p>
          <a:p>
            <a:r>
              <a:rPr lang="en-US" dirty="0"/>
              <a:t>Operation Validation Framework</a:t>
            </a:r>
          </a:p>
          <a:p>
            <a:r>
              <a:rPr lang="en-US" dirty="0"/>
              <a:t>Other third party products</a:t>
            </a:r>
          </a:p>
        </p:txBody>
      </p:sp>
    </p:spTree>
    <p:extLst>
      <p:ext uri="{BB962C8B-B14F-4D97-AF65-F5344CB8AC3E}">
        <p14:creationId xmlns:p14="http://schemas.microsoft.com/office/powerpoint/2010/main" val="420288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Start-Process ‘Demo’</a:t>
            </a:r>
          </a:p>
        </p:txBody>
      </p:sp>
      <p:pic>
        <p:nvPicPr>
          <p:cNvPr id="4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2337" y="1600200"/>
            <a:ext cx="5668586" cy="386880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56426" y="1600200"/>
            <a:ext cx="56544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Demo Code: </a:t>
            </a:r>
            <a:r>
              <a:rPr lang="en-US" dirty="0">
                <a:solidFill>
                  <a:srgbClr val="FF0000"/>
                </a:solidFill>
              </a:rPr>
              <a:t>github.com/mikefrobbins/Presentations</a:t>
            </a:r>
          </a:p>
        </p:txBody>
      </p:sp>
    </p:spTree>
    <p:extLst>
      <p:ext uri="{BB962C8B-B14F-4D97-AF65-F5344CB8AC3E}">
        <p14:creationId xmlns:p14="http://schemas.microsoft.com/office/powerpoint/2010/main" val="29056231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755840" cy="1116106"/>
          </a:xfrm>
        </p:spPr>
        <p:txBody>
          <a:bodyPr/>
          <a:lstStyle/>
          <a:p>
            <a:r>
              <a:rPr lang="en-US" dirty="0"/>
              <a:t>Select-Object –Property ‘Resources’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505524"/>
            <a:ext cx="7556313" cy="4802911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hlinkClick r:id="rId2"/>
              </a:rPr>
              <a:t>Pester Wiki on GitHub</a:t>
            </a:r>
            <a:endParaRPr lang="en-US" dirty="0"/>
          </a:p>
          <a:p>
            <a:r>
              <a:rPr lang="en-US" dirty="0">
                <a:hlinkClick r:id="rId3"/>
              </a:rPr>
              <a:t>Operation Validation Framework</a:t>
            </a:r>
            <a:endParaRPr lang="en-US" dirty="0">
              <a:hlinkClick r:id="rId4"/>
            </a:endParaRPr>
          </a:p>
          <a:p>
            <a:r>
              <a:rPr lang="en-US" dirty="0">
                <a:hlinkClick r:id="rId5"/>
              </a:rPr>
              <a:t>PowerShell.org</a:t>
            </a:r>
            <a:endParaRPr lang="en-US" dirty="0"/>
          </a:p>
          <a:p>
            <a:r>
              <a:rPr lang="en-US" dirty="0">
                <a:hlinkClick r:id="rId6"/>
              </a:rPr>
              <a:t>PowerShell Magazine</a:t>
            </a:r>
            <a:endParaRPr lang="en-US" dirty="0"/>
          </a:p>
          <a:p>
            <a:r>
              <a:rPr lang="en-US" dirty="0">
                <a:hlinkClick r:id="rId3"/>
              </a:rPr>
              <a:t>Hey, Scripting Guy! Blog</a:t>
            </a:r>
            <a:endParaRPr lang="en-US" dirty="0">
              <a:hlinkClick r:id="rId7"/>
            </a:endParaRPr>
          </a:p>
          <a:p>
            <a:r>
              <a:rPr lang="en-US" dirty="0">
                <a:hlinkClick r:id="rId8"/>
              </a:rPr>
              <a:t>User Groups</a:t>
            </a:r>
            <a:endParaRPr lang="en-US" dirty="0"/>
          </a:p>
          <a:p>
            <a:r>
              <a:rPr lang="en-US" dirty="0">
                <a:hlinkClick r:id="rId9"/>
              </a:rPr>
              <a:t>Twitter</a:t>
            </a:r>
            <a:endParaRPr lang="en-US" dirty="0"/>
          </a:p>
          <a:p>
            <a:r>
              <a:rPr lang="en-US" dirty="0">
                <a:hlinkClick r:id="rId10"/>
              </a:rPr>
              <a:t>Blogs</a:t>
            </a:r>
            <a:endParaRPr lang="en-US" dirty="0"/>
          </a:p>
          <a:p>
            <a:r>
              <a:rPr lang="en-US" dirty="0">
                <a:hlinkClick r:id="rId11"/>
              </a:rPr>
              <a:t>Slack</a:t>
            </a:r>
            <a:endParaRPr lang="en-US" dirty="0"/>
          </a:p>
          <a:p>
            <a:r>
              <a:rPr lang="en-US" dirty="0">
                <a:hlinkClick r:id="rId12"/>
              </a:rPr>
              <a:t>Trello</a:t>
            </a:r>
            <a:endParaRPr lang="en-US" dirty="0">
              <a:hlinkClick r:id="rId13"/>
            </a:endParaRPr>
          </a:p>
          <a:p>
            <a:endParaRPr lang="en-US" dirty="0"/>
          </a:p>
          <a:p>
            <a:endParaRPr lang="en-US" dirty="0">
              <a:hlinkClick r:id="rId14"/>
            </a:endParaRPr>
          </a:p>
        </p:txBody>
      </p:sp>
    </p:spTree>
    <p:extLst>
      <p:ext uri="{BB962C8B-B14F-4D97-AF65-F5344CB8AC3E}">
        <p14:creationId xmlns:p14="http://schemas.microsoft.com/office/powerpoint/2010/main" val="726924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Get-Contact –Identity ‘Presenter’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7" y="1985963"/>
            <a:ext cx="7556269" cy="4140200"/>
          </a:xfrm>
        </p:spPr>
        <p:txBody>
          <a:bodyPr/>
          <a:lstStyle/>
          <a:p>
            <a:r>
              <a:rPr lang="en-US" dirty="0"/>
              <a:t>Blog: </a:t>
            </a:r>
            <a:r>
              <a:rPr lang="en-US" dirty="0">
                <a:hlinkClick r:id="rId2"/>
              </a:rPr>
              <a:t>mikefrobbins.com</a:t>
            </a:r>
            <a:r>
              <a:rPr lang="en-US" dirty="0"/>
              <a:t> (or MrPowerShell.com)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Twitter: </a:t>
            </a:r>
            <a:r>
              <a:rPr lang="en-US" dirty="0">
                <a:hlinkClick r:id="rId3"/>
              </a:rPr>
              <a:t>@</a:t>
            </a:r>
            <a:r>
              <a:rPr lang="en-US" dirty="0" err="1">
                <a:hlinkClick r:id="rId3"/>
              </a:rPr>
              <a:t>mikefrobbins</a:t>
            </a:r>
            <a:endParaRPr lang="en-US" dirty="0"/>
          </a:p>
          <a:p>
            <a:r>
              <a:rPr lang="en-US" dirty="0"/>
              <a:t>LinkedIn: </a:t>
            </a:r>
            <a:r>
              <a:rPr lang="en-US" dirty="0">
                <a:hlinkClick r:id="rId4"/>
              </a:rPr>
              <a:t>www.linkedin.com/in/mikefrobbins</a:t>
            </a:r>
            <a:endParaRPr lang="en-US" dirty="0"/>
          </a:p>
          <a:p>
            <a:r>
              <a:rPr lang="en-US" dirty="0"/>
              <a:t>E-Mail: See </a:t>
            </a:r>
            <a:r>
              <a:rPr lang="en-US" dirty="0">
                <a:hlinkClick r:id="rId5"/>
              </a:rPr>
              <a:t>mikefrobbins.com/about/</a:t>
            </a:r>
            <a:endParaRPr lang="en-US" dirty="0"/>
          </a:p>
          <a:p>
            <a:r>
              <a:rPr lang="en-US" dirty="0"/>
              <a:t>User Group: </a:t>
            </a:r>
            <a:r>
              <a:rPr lang="en-US" dirty="0">
                <a:hlinkClick r:id="rId6"/>
              </a:rPr>
              <a:t>mspsug.com</a:t>
            </a:r>
            <a:r>
              <a:rPr lang="en-US" dirty="0"/>
              <a:t> (or MsPowerShell.com)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722" y="2422990"/>
            <a:ext cx="1467522" cy="1467522"/>
          </a:xfrm>
          <a:prstGeom prst="rect">
            <a:avLst/>
          </a:prstGeom>
        </p:spPr>
      </p:pic>
      <p:pic>
        <p:nvPicPr>
          <p:cNvPr id="7" name="Picture 6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63487" y="1985963"/>
            <a:ext cx="1428750" cy="2038349"/>
          </a:xfrm>
          <a:prstGeom prst="rect">
            <a:avLst/>
          </a:prstGeom>
        </p:spPr>
      </p:pic>
      <p:pic>
        <p:nvPicPr>
          <p:cNvPr id="8" name="Picture 7">
            <a:hlinkClick r:id="rId10"/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363487" y="4344988"/>
            <a:ext cx="1428750" cy="178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77288"/>
      </p:ext>
    </p:extLst>
  </p:cSld>
  <p:clrMapOvr>
    <a:masterClrMapping/>
  </p:clrMapOvr>
</p:sld>
</file>

<file path=ppt/theme/theme1.xml><?xml version="1.0" encoding="utf-8"?>
<a:theme xmlns:a="http://schemas.openxmlformats.org/drawingml/2006/main" name="Advantage">
  <a:themeElements>
    <a:clrScheme name="PowerShellorg">
      <a:dk1>
        <a:srgbClr val="000000"/>
      </a:dk1>
      <a:lt1>
        <a:sysClr val="window" lastClr="FFFFFF"/>
      </a:lt1>
      <a:dk2>
        <a:srgbClr val="2B142D"/>
      </a:dk2>
      <a:lt2>
        <a:srgbClr val="AFCEE6"/>
      </a:lt2>
      <a:accent1>
        <a:srgbClr val="2473BE"/>
      </a:accent1>
      <a:accent2>
        <a:srgbClr val="B35B20"/>
      </a:accent2>
      <a:accent3>
        <a:srgbClr val="BB1168"/>
      </a:accent3>
      <a:accent4>
        <a:srgbClr val="BB2622"/>
      </a:accent4>
      <a:accent5>
        <a:srgbClr val="58C322"/>
      </a:accent5>
      <a:accent6>
        <a:srgbClr val="6909BE"/>
      </a:accent6>
      <a:hlink>
        <a:srgbClr val="BC5FBC"/>
      </a:hlink>
      <a:folHlink>
        <a:srgbClr val="9775A7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PSHSummit_4x3</Template>
  <TotalTime>1993</TotalTime>
  <Words>194</Words>
  <Application>Microsoft Office PowerPoint</Application>
  <PresentationFormat>On-screen Show (4:3)</PresentationFormat>
  <Paragraphs>53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Calibri</vt:lpstr>
      <vt:lpstr>Consolas</vt:lpstr>
      <vt:lpstr>Rockwell</vt:lpstr>
      <vt:lpstr>Wingdings</vt:lpstr>
      <vt:lpstr>Advantage</vt:lpstr>
      <vt:lpstr>Automate Operational Readiness and Validation Testing</vt:lpstr>
      <vt:lpstr>Get-Help –Name ‘about_Presenter’</vt:lpstr>
      <vt:lpstr>Pester</vt:lpstr>
      <vt:lpstr>Test-Driven Development (TDD)</vt:lpstr>
      <vt:lpstr>Operational Validation Testing</vt:lpstr>
      <vt:lpstr>Start-Process ‘Demo’</vt:lpstr>
      <vt:lpstr>Select-Object –Property ‘Resources’</vt:lpstr>
      <vt:lpstr>Get-Contact –Identity ‘Presenter’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Mike Robbins</dc:creator>
  <cp:lastModifiedBy>Mike Robbins</cp:lastModifiedBy>
  <cp:revision>159</cp:revision>
  <dcterms:created xsi:type="dcterms:W3CDTF">2015-04-24T20:45:20Z</dcterms:created>
  <dcterms:modified xsi:type="dcterms:W3CDTF">2016-11-16T16:28:39Z</dcterms:modified>
</cp:coreProperties>
</file>

<file path=docProps/thumbnail.jpeg>
</file>